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8" r:id="rId3"/>
    <p:sldId id="270" r:id="rId4"/>
    <p:sldId id="269" r:id="rId5"/>
    <p:sldId id="272" r:id="rId6"/>
    <p:sldId id="271" r:id="rId7"/>
    <p:sldId id="265" r:id="rId8"/>
    <p:sldId id="267" r:id="rId9"/>
    <p:sldId id="266" r:id="rId10"/>
    <p:sldId id="258" r:id="rId11"/>
    <p:sldId id="261" r:id="rId12"/>
    <p:sldId id="262" r:id="rId13"/>
    <p:sldId id="263" r:id="rId14"/>
    <p:sldId id="264" r:id="rId15"/>
  </p:sldIdLst>
  <p:sldSz cx="12192000" cy="6858000"/>
  <p:notesSz cx="6858000" cy="9144000"/>
  <p:embeddedFontLst>
    <p:embeddedFont>
      <p:font typeface="DX방탄고딕" panose="02020600000000000000" pitchFamily="18" charset="-127"/>
      <p:regular r:id="rId16"/>
    </p:embeddedFont>
    <p:embeddedFont>
      <p:font typeface="NanumBarunGothic" panose="020B0603020101020101" pitchFamily="50" charset="-127"/>
      <p:regular r:id="rId17"/>
      <p:bold r:id="rId18"/>
    </p:embeddedFont>
    <p:embeddedFont>
      <p:font typeface="나눔바른고딕" panose="020B0603020101020101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휴먼모음T" panose="0203050400010101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9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5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47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5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63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5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0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5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4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7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1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6EC26-04F9-49F2-8F04-2ECD6D82342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FD8FE-4D21-4132-9F2E-E5B8BAF87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2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ul/auto_colorization_project" TargetMode="External"/><Relationship Id="rId2" Type="http://schemas.openxmlformats.org/officeDocument/2006/relationships/hyperlink" Target="https://pixabay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8246"/>
            <a:ext cx="12192000" cy="3222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824" y="418100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CC00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9</a:t>
            </a:r>
            <a:r>
              <a:rPr lang="ko-KR" altLang="en-US" sz="2000" dirty="0">
                <a:solidFill>
                  <a:srgbClr val="FFCC00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조 최종보고서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88422" y="492152"/>
            <a:ext cx="4286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prstClr val="white">
                    <a:lumMod val="75000"/>
                  </a:prst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21801006 </a:t>
            </a:r>
            <a:r>
              <a:rPr lang="ko-KR" altLang="en-US" sz="1200" dirty="0">
                <a:solidFill>
                  <a:prstClr val="white">
                    <a:lumMod val="75000"/>
                  </a:prst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김다운 </a:t>
            </a:r>
            <a:r>
              <a:rPr lang="en-US" altLang="ko-KR" sz="1200" dirty="0">
                <a:solidFill>
                  <a:prstClr val="white">
                    <a:lumMod val="75000"/>
                  </a:prst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22000093 </a:t>
            </a:r>
            <a:r>
              <a:rPr lang="ko-KR" altLang="en-US" sz="1200" dirty="0">
                <a:solidFill>
                  <a:prstClr val="white">
                    <a:lumMod val="75000"/>
                  </a:prst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김성은 </a:t>
            </a:r>
            <a:r>
              <a:rPr lang="en-US" altLang="ko-KR" sz="1200" dirty="0">
                <a:solidFill>
                  <a:prstClr val="white">
                    <a:lumMod val="75000"/>
                  </a:prst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22000784 </a:t>
            </a:r>
            <a:r>
              <a:rPr lang="ko-KR" altLang="en-US" sz="1200" dirty="0" err="1">
                <a:solidFill>
                  <a:prstClr val="white">
                    <a:lumMod val="75000"/>
                  </a:prst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한서희</a:t>
            </a:r>
            <a:endParaRPr lang="ko-KR" altLang="en-US" sz="1200" dirty="0">
              <a:solidFill>
                <a:prstClr val="white">
                  <a:lumMod val="75000"/>
                </a:prstClr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1824" y="50590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prstClr val="white">
                    <a:lumMod val="7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모두의 인공지능 활용</a:t>
            </a:r>
          </a:p>
        </p:txBody>
      </p:sp>
      <p:pic>
        <p:nvPicPr>
          <p:cNvPr id="1028" name="Picture 4" descr="C:\Users\ART\AppData\Local\Microsoft\Windows\Temporary Internet Files\Content.IE5\3H1BO5BD\MP900442416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0" y="908721"/>
            <a:ext cx="12192000" cy="571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6422038-7CCE-414F-A691-E110937B2343}"/>
              </a:ext>
            </a:extLst>
          </p:cNvPr>
          <p:cNvGrpSpPr/>
          <p:nvPr/>
        </p:nvGrpSpPr>
        <p:grpSpPr>
          <a:xfrm>
            <a:off x="342301" y="1566188"/>
            <a:ext cx="3579500" cy="1862812"/>
            <a:chOff x="2151790" y="1495287"/>
            <a:chExt cx="3579500" cy="1862812"/>
          </a:xfrm>
        </p:grpSpPr>
        <p:sp>
          <p:nvSpPr>
            <p:cNvPr id="22" name="직사각형 21"/>
            <p:cNvSpPr/>
            <p:nvPr/>
          </p:nvSpPr>
          <p:spPr>
            <a:xfrm>
              <a:off x="2151790" y="1495287"/>
              <a:ext cx="1510350" cy="57606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04192" y="1495288"/>
              <a:ext cx="15103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prstClr val="white">
                      <a:lumMod val="85000"/>
                    </a:prstClr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흑백에 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151790" y="2122900"/>
              <a:ext cx="3523722" cy="57606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07568" y="2125252"/>
              <a:ext cx="3523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prstClr val="white">
                      <a:lumMod val="85000"/>
                    </a:prstClr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아름다움을 더하는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51791" y="2752864"/>
              <a:ext cx="1957261" cy="57606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07569" y="2773324"/>
              <a:ext cx="18004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방탄고딕" panose="02020600000000000000" pitchFamily="18" charset="-127"/>
                  <a:ea typeface="DX방탄고딕" panose="02020600000000000000" pitchFamily="18" charset="-127"/>
                </a:rPr>
                <a:t>인공지능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0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35A271-DEDA-4025-8EBB-F9790AD9AB9A}"/>
              </a:ext>
            </a:extLst>
          </p:cNvPr>
          <p:cNvSpPr/>
          <p:nvPr/>
        </p:nvSpPr>
        <p:spPr>
          <a:xfrm>
            <a:off x="5746501" y="1716418"/>
            <a:ext cx="698997" cy="565388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B6B43-8298-4917-AB9C-5432C94F60FE}"/>
              </a:ext>
            </a:extLst>
          </p:cNvPr>
          <p:cNvSpPr txBox="1"/>
          <p:nvPr/>
        </p:nvSpPr>
        <p:spPr>
          <a:xfrm>
            <a:off x="3082994" y="2861003"/>
            <a:ext cx="6026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prstClr val="white">
                    <a:lumMod val="85000"/>
                  </a:prst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흑백 이미지 채색과정</a:t>
            </a:r>
          </a:p>
        </p:txBody>
      </p:sp>
    </p:spTree>
    <p:extLst>
      <p:ext uri="{BB962C8B-B14F-4D97-AF65-F5344CB8AC3E}">
        <p14:creationId xmlns:p14="http://schemas.microsoft.com/office/powerpoint/2010/main" val="362042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A85612-27C2-4E49-BB51-3F94E377C412}"/>
              </a:ext>
            </a:extLst>
          </p:cNvPr>
          <p:cNvSpPr/>
          <p:nvPr/>
        </p:nvSpPr>
        <p:spPr>
          <a:xfrm>
            <a:off x="1812022" y="1252678"/>
            <a:ext cx="2718687" cy="5046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728" y="276642"/>
            <a:ext cx="8640960" cy="48005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4728" y="276642"/>
            <a:ext cx="612066" cy="480052"/>
            <a:chOff x="251520" y="188640"/>
            <a:chExt cx="612066" cy="480052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575554" y="320655"/>
              <a:ext cx="360042" cy="216023"/>
            </a:xfrm>
            <a:prstGeom prst="triangl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188640"/>
              <a:ext cx="504056" cy="480052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1990" y="3166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01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7240" y="332002"/>
            <a:ext cx="5761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RGB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이루어진 이미지를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표현 방식으로 전환하기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DB1ECE85-C837-411C-B9CD-F84828989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689" y="1323697"/>
            <a:ext cx="2061352" cy="5046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RGB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E4AAC4B-D276-4F41-B06C-1D101C580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30" y="1926013"/>
            <a:ext cx="3566430" cy="2802195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671616F-B71B-4639-B205-3875EBF05B25}"/>
              </a:ext>
            </a:extLst>
          </p:cNvPr>
          <p:cNvSpPr/>
          <p:nvPr/>
        </p:nvSpPr>
        <p:spPr>
          <a:xfrm>
            <a:off x="5344160" y="2935835"/>
            <a:ext cx="1288652" cy="935149"/>
          </a:xfrm>
          <a:prstGeom prst="rightArrow">
            <a:avLst/>
          </a:prstGeom>
          <a:solidFill>
            <a:srgbClr val="FFCC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6" descr="The cubical CIE Lab color space | Download Scientific Diagram">
            <a:extLst>
              <a:ext uri="{FF2B5EF4-FFF2-40B4-BE49-F238E27FC236}">
                <a16:creationId xmlns:a16="http://schemas.microsoft.com/office/drawing/2014/main" id="{1D88FB59-C911-4319-8A6C-D77DD3820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39" y="1926014"/>
            <a:ext cx="2695712" cy="280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E8829E6D-D841-49A7-BC10-8A791ACB11F4}"/>
              </a:ext>
            </a:extLst>
          </p:cNvPr>
          <p:cNvSpPr txBox="1">
            <a:spLocks/>
          </p:cNvSpPr>
          <p:nvPr/>
        </p:nvSpPr>
        <p:spPr>
          <a:xfrm>
            <a:off x="2194387" y="4996409"/>
            <a:ext cx="2007654" cy="121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</a:t>
            </a:r>
            <a:r>
              <a:rPr lang="en-US" altLang="ko-KR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=</a:t>
            </a:r>
            <a:r>
              <a:rPr lang="ko-KR" altLang="en-US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빨강채널</a:t>
            </a:r>
            <a:endParaRPr lang="en-US" altLang="ko-KR" sz="200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00B050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G</a:t>
            </a:r>
            <a:r>
              <a:rPr lang="en-US" altLang="ko-KR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=</a:t>
            </a:r>
            <a:r>
              <a:rPr lang="ko-KR" altLang="en-US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초록채널</a:t>
            </a:r>
            <a:endParaRPr lang="en-US" altLang="ko-KR" sz="200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0070C0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</a:t>
            </a:r>
            <a:r>
              <a:rPr lang="en-US" altLang="ko-KR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=</a:t>
            </a:r>
            <a:r>
              <a:rPr lang="ko-KR" altLang="en-US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파랑 채널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5F5B8A19-AFC3-41C4-8684-A68B466B5EF7}"/>
              </a:ext>
            </a:extLst>
          </p:cNvPr>
          <p:cNvSpPr txBox="1">
            <a:spLocks/>
          </p:cNvSpPr>
          <p:nvPr/>
        </p:nvSpPr>
        <p:spPr>
          <a:xfrm>
            <a:off x="7842190" y="4996409"/>
            <a:ext cx="380999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L=</a:t>
            </a:r>
            <a:r>
              <a:rPr lang="ko-KR" altLang="en-US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명도 차이채널</a:t>
            </a:r>
            <a:endParaRPr lang="en-US" altLang="ko-KR" sz="200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A=</a:t>
            </a:r>
            <a:r>
              <a:rPr lang="ko-KR" altLang="en-US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빨강과 초록의 정도 채널</a:t>
            </a:r>
            <a:endParaRPr lang="en-US" altLang="ko-KR" sz="200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B=</a:t>
            </a:r>
            <a:r>
              <a:rPr lang="ko-KR" altLang="en-US" sz="20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노랑과 파랑의 정도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DB8F5D-EB70-4C2B-91CB-9A1AD6452BBD}"/>
              </a:ext>
            </a:extLst>
          </p:cNvPr>
          <p:cNvSpPr/>
          <p:nvPr/>
        </p:nvSpPr>
        <p:spPr>
          <a:xfrm>
            <a:off x="7513523" y="1226040"/>
            <a:ext cx="2718687" cy="5046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B9EF1EE8-8B42-45AA-ACB0-7908666545F2}"/>
              </a:ext>
            </a:extLst>
          </p:cNvPr>
          <p:cNvSpPr txBox="1">
            <a:spLocks/>
          </p:cNvSpPr>
          <p:nvPr/>
        </p:nvSpPr>
        <p:spPr>
          <a:xfrm>
            <a:off x="7842190" y="1259303"/>
            <a:ext cx="2061352" cy="504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34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ADBDD3-FDB7-4880-9E6B-E8E5E5B52843}"/>
              </a:ext>
            </a:extLst>
          </p:cNvPr>
          <p:cNvSpPr/>
          <p:nvPr/>
        </p:nvSpPr>
        <p:spPr>
          <a:xfrm>
            <a:off x="1615921" y="1326897"/>
            <a:ext cx="2718687" cy="5046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728" y="276642"/>
            <a:ext cx="8640960" cy="48005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4728" y="276642"/>
            <a:ext cx="612066" cy="480052"/>
            <a:chOff x="251520" y="188640"/>
            <a:chExt cx="612066" cy="480052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575554" y="320655"/>
              <a:ext cx="360042" cy="216023"/>
            </a:xfrm>
            <a:prstGeom prst="triangl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188640"/>
              <a:ext cx="504056" cy="480052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1990" y="3166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01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7240" y="332002"/>
            <a:ext cx="5761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RGB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이루어진 이미지를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표현 방식으로 전환하기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F72A005-2AF2-4DBC-B217-17E647CEB912}"/>
              </a:ext>
            </a:extLst>
          </p:cNvPr>
          <p:cNvSpPr txBox="1">
            <a:spLocks/>
          </p:cNvSpPr>
          <p:nvPr/>
        </p:nvSpPr>
        <p:spPr>
          <a:xfrm>
            <a:off x="2167096" y="1382653"/>
            <a:ext cx="1616339" cy="448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흑백 이미지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094D8E4-4304-405F-BE7C-2EE593C3BC44}"/>
              </a:ext>
            </a:extLst>
          </p:cNvPr>
          <p:cNvSpPr/>
          <p:nvPr/>
        </p:nvSpPr>
        <p:spPr>
          <a:xfrm>
            <a:off x="5451673" y="3103372"/>
            <a:ext cx="2371528" cy="935149"/>
          </a:xfrm>
          <a:prstGeom prst="rightArrow">
            <a:avLst/>
          </a:prstGeom>
          <a:solidFill>
            <a:srgbClr val="FFCC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CA02706-549F-4DFC-BB13-2C7A81355474}"/>
              </a:ext>
            </a:extLst>
          </p:cNvPr>
          <p:cNvSpPr txBox="1">
            <a:spLocks/>
          </p:cNvSpPr>
          <p:nvPr/>
        </p:nvSpPr>
        <p:spPr>
          <a:xfrm>
            <a:off x="5425440" y="2820086"/>
            <a:ext cx="2235200" cy="121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0070C0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   LAB </a:t>
            </a:r>
            <a:r>
              <a:rPr lang="ko-KR" altLang="en-US" sz="2400" dirty="0">
                <a:solidFill>
                  <a:srgbClr val="0070C0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변환</a:t>
            </a:r>
          </a:p>
        </p:txBody>
      </p:sp>
      <p:pic>
        <p:nvPicPr>
          <p:cNvPr id="26" name="그림 25" descr="잔디, 실외, 하늘, 우산이(가) 표시된 사진&#10;&#10;자동 생성된 설명">
            <a:extLst>
              <a:ext uri="{FF2B5EF4-FFF2-40B4-BE49-F238E27FC236}">
                <a16:creationId xmlns:a16="http://schemas.microsoft.com/office/drawing/2014/main" id="{30BD202D-93B9-4B96-8B90-D866A8FEA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5" y="2027902"/>
            <a:ext cx="4170709" cy="2802195"/>
          </a:xfrm>
          <a:prstGeom prst="rect">
            <a:avLst/>
          </a:prstGeom>
        </p:spPr>
      </p:pic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56EBBD4A-6531-446F-9B8D-B7DC9466997A}"/>
              </a:ext>
            </a:extLst>
          </p:cNvPr>
          <p:cNvSpPr txBox="1">
            <a:spLocks/>
          </p:cNvSpPr>
          <p:nvPr/>
        </p:nvSpPr>
        <p:spPr>
          <a:xfrm>
            <a:off x="984818" y="5177831"/>
            <a:ext cx="4606755" cy="2975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흑백 이미지는 오로지 명도의 차이로만 이루어져 있음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904178-F05B-4410-AA0C-795F0C9DE3D5}"/>
              </a:ext>
            </a:extLst>
          </p:cNvPr>
          <p:cNvSpPr/>
          <p:nvPr/>
        </p:nvSpPr>
        <p:spPr>
          <a:xfrm>
            <a:off x="8188441" y="2970781"/>
            <a:ext cx="3337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명도 차이를 </a:t>
            </a:r>
            <a:endParaRPr lang="en-US" altLang="ko-KR" sz="240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표현 하는 </a:t>
            </a:r>
            <a:endParaRPr lang="en-US" altLang="ko-KR" sz="240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algn="ctr"/>
            <a:r>
              <a:rPr lang="en-US" altLang="ko-KR" sz="24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L </a:t>
            </a:r>
            <a:r>
              <a:rPr lang="ko-KR" altLang="en-US" sz="24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채널로만 인코딩 됨</a:t>
            </a:r>
            <a:endParaRPr lang="en-US" altLang="ko-KR" sz="240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56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4728" y="276642"/>
            <a:ext cx="8640960" cy="48005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4728" y="276642"/>
            <a:ext cx="612066" cy="480052"/>
            <a:chOff x="251520" y="188640"/>
            <a:chExt cx="612066" cy="480052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575554" y="320655"/>
              <a:ext cx="360042" cy="216023"/>
            </a:xfrm>
            <a:prstGeom prst="triangl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188640"/>
              <a:ext cx="504056" cy="480052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1990" y="3166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7240" y="332002"/>
            <a:ext cx="497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입력된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채널을 통해 인공지능 모델로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A, B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채널 예측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8A3B20-AF4A-4C52-ADB5-3D4EA31D8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24" y="2295138"/>
            <a:ext cx="7956253" cy="22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9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4728" y="276642"/>
            <a:ext cx="8640960" cy="48005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4728" y="276642"/>
            <a:ext cx="612066" cy="480052"/>
            <a:chOff x="251520" y="188640"/>
            <a:chExt cx="612066" cy="480052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575554" y="320655"/>
              <a:ext cx="360042" cy="216023"/>
            </a:xfrm>
            <a:prstGeom prst="triangl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188640"/>
              <a:ext cx="504056" cy="480052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1990" y="3166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03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7240" y="332002"/>
            <a:ext cx="6518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예측된</a:t>
            </a:r>
            <a:r>
              <a:rPr kumimoji="0" lang="en-US" altLang="ko-KR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A, B </a:t>
            </a:r>
            <a:r>
              <a:rPr kumimoji="0" lang="ko-KR" altLang="ko-KR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채널과</a:t>
            </a:r>
            <a:r>
              <a:rPr kumimoji="0" lang="en-US" altLang="ko-KR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L</a:t>
            </a:r>
            <a:r>
              <a:rPr kumimoji="0" lang="ko-KR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채널을</a:t>
            </a:r>
            <a:r>
              <a:rPr kumimoji="0" lang="ko-KR" altLang="ko-KR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결합하고</a:t>
            </a:r>
            <a:r>
              <a:rPr kumimoji="0" lang="en-US" altLang="ko-KR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Lab </a:t>
            </a:r>
            <a:r>
              <a:rPr kumimoji="0" lang="ko-KR" altLang="ko-KR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이미지를 다시</a:t>
            </a:r>
            <a:r>
              <a:rPr kumimoji="0" lang="en-US" altLang="ko-KR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RGB</a:t>
            </a:r>
            <a:r>
              <a:rPr kumimoji="0" lang="ko-KR" altLang="ko-KR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로 변환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BDCA61-66D5-4E5B-8DC3-962BFBCE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944" y="2250260"/>
            <a:ext cx="2812024" cy="2103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6C8CB4-C46A-4CF3-8E26-9D9C6FAFB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2" b="16800"/>
          <a:stretch/>
        </p:blipFill>
        <p:spPr>
          <a:xfrm>
            <a:off x="1808537" y="2335137"/>
            <a:ext cx="1922691" cy="184085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E313646-5714-4712-AE2E-7B9BB1C308E4}"/>
              </a:ext>
            </a:extLst>
          </p:cNvPr>
          <p:cNvSpPr/>
          <p:nvPr/>
        </p:nvSpPr>
        <p:spPr>
          <a:xfrm>
            <a:off x="4357811" y="2893059"/>
            <a:ext cx="2371528" cy="935149"/>
          </a:xfrm>
          <a:prstGeom prst="rightArrow">
            <a:avLst/>
          </a:prstGeom>
          <a:solidFill>
            <a:srgbClr val="FFCC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913AF66-0BB4-47E2-854B-EEAFCE337847}"/>
              </a:ext>
            </a:extLst>
          </p:cNvPr>
          <p:cNvSpPr txBox="1">
            <a:spLocks/>
          </p:cNvSpPr>
          <p:nvPr/>
        </p:nvSpPr>
        <p:spPr>
          <a:xfrm>
            <a:off x="4331578" y="2609773"/>
            <a:ext cx="2235200" cy="121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0070C0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   RGB </a:t>
            </a:r>
            <a:r>
              <a:rPr lang="ko-KR" altLang="en-US" sz="2400" dirty="0">
                <a:solidFill>
                  <a:srgbClr val="0070C0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341486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35A271-DEDA-4025-8EBB-F9790AD9AB9A}"/>
              </a:ext>
            </a:extLst>
          </p:cNvPr>
          <p:cNvSpPr/>
          <p:nvPr/>
        </p:nvSpPr>
        <p:spPr>
          <a:xfrm>
            <a:off x="439394" y="1353428"/>
            <a:ext cx="9672793" cy="149192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B6B43-8298-4917-AB9C-5432C94F60FE}"/>
              </a:ext>
            </a:extLst>
          </p:cNvPr>
          <p:cNvSpPr txBox="1"/>
          <p:nvPr/>
        </p:nvSpPr>
        <p:spPr>
          <a:xfrm>
            <a:off x="439395" y="522431"/>
            <a:ext cx="139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+mn-cs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B6754-E7B6-4090-9399-221F47988ACF}"/>
              </a:ext>
            </a:extLst>
          </p:cNvPr>
          <p:cNvSpPr txBox="1"/>
          <p:nvPr/>
        </p:nvSpPr>
        <p:spPr>
          <a:xfrm>
            <a:off x="1330104" y="2204456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C5B3C16-336E-4196-B9C7-8421A2DFD833}"/>
              </a:ext>
            </a:extLst>
          </p:cNvPr>
          <p:cNvSpPr/>
          <p:nvPr/>
        </p:nvSpPr>
        <p:spPr>
          <a:xfrm rot="5400000">
            <a:off x="860718" y="2294053"/>
            <a:ext cx="439147" cy="382762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38C62-2D21-4A52-A9C5-A8783D7403C6}"/>
              </a:ext>
            </a:extLst>
          </p:cNvPr>
          <p:cNvSpPr txBox="1"/>
          <p:nvPr/>
        </p:nvSpPr>
        <p:spPr>
          <a:xfrm>
            <a:off x="1330103" y="3148022"/>
            <a:ext cx="8782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en-US" altLang="ko-KR" sz="3600" b="1" dirty="0">
                <a:solidFill>
                  <a:prstClr val="white">
                    <a:lumMod val="8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(Convolutional Neural Network) </a:t>
            </a:r>
            <a:r>
              <a:rPr lang="ko-KR" altLang="en-US" sz="3600" b="1" dirty="0">
                <a:solidFill>
                  <a:prstClr val="white">
                    <a:lumMod val="8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endParaRPr lang="en-US" altLang="ko-KR" sz="3600" b="1" dirty="0">
              <a:solidFill>
                <a:prstClr val="white">
                  <a:lumMod val="8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64C00774-7901-40AF-9D80-A2C693F798AB}"/>
              </a:ext>
            </a:extLst>
          </p:cNvPr>
          <p:cNvSpPr/>
          <p:nvPr/>
        </p:nvSpPr>
        <p:spPr>
          <a:xfrm rot="5400000">
            <a:off x="860717" y="3237619"/>
            <a:ext cx="439147" cy="382762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477D0-A8DB-4FAA-A015-760D373682B1}"/>
              </a:ext>
            </a:extLst>
          </p:cNvPr>
          <p:cNvSpPr txBox="1"/>
          <p:nvPr/>
        </p:nvSpPr>
        <p:spPr>
          <a:xfrm>
            <a:off x="1330102" y="4152992"/>
            <a:ext cx="3381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 및 실행</a:t>
            </a:r>
            <a:endParaRPr lang="en-US" altLang="ko-KR" sz="3600" b="1" dirty="0">
              <a:solidFill>
                <a:prstClr val="white">
                  <a:lumMod val="8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7BB152C6-F53F-4591-8D2A-21DB83A03226}"/>
              </a:ext>
            </a:extLst>
          </p:cNvPr>
          <p:cNvSpPr/>
          <p:nvPr/>
        </p:nvSpPr>
        <p:spPr>
          <a:xfrm rot="5400000">
            <a:off x="860716" y="4242589"/>
            <a:ext cx="439147" cy="382762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2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로맨틱 영화의 표본 - W. 와일러 작. &lt;로마의 휴일&gt;">
            <a:extLst>
              <a:ext uri="{FF2B5EF4-FFF2-40B4-BE49-F238E27FC236}">
                <a16:creationId xmlns:a16="http://schemas.microsoft.com/office/drawing/2014/main" id="{20E87EEC-F53A-422E-8174-AB885EE77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760" y="3619501"/>
            <a:ext cx="3704706" cy="26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950년대 한국의 모습을 담은 사진 | 1950년대, 사진, 역사">
            <a:extLst>
              <a:ext uri="{FF2B5EF4-FFF2-40B4-BE49-F238E27FC236}">
                <a16:creationId xmlns:a16="http://schemas.microsoft.com/office/drawing/2014/main" id="{36816581-91D5-4219-9F8B-770DF5FC0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144" y="937154"/>
            <a:ext cx="3766014" cy="249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컬러로 복원한 1950년대 한국 거리 모습 - 포텐 터짐 최신순 - 에펨코리아">
            <a:extLst>
              <a:ext uri="{FF2B5EF4-FFF2-40B4-BE49-F238E27FC236}">
                <a16:creationId xmlns:a16="http://schemas.microsoft.com/office/drawing/2014/main" id="{96E16C59-CA52-4D4E-9BD5-BE68DEE08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26" y="937154"/>
            <a:ext cx="3766015" cy="249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한결같은 마음으로: 18-02 로마의 휴일">
            <a:extLst>
              <a:ext uri="{FF2B5EF4-FFF2-40B4-BE49-F238E27FC236}">
                <a16:creationId xmlns:a16="http://schemas.microsoft.com/office/drawing/2014/main" id="{B738DA30-2FDF-4D18-8C20-F48767E5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26" y="3619500"/>
            <a:ext cx="3766015" cy="26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E87DC-575A-466B-B68F-9F13B7015BCE}"/>
              </a:ext>
            </a:extLst>
          </p:cNvPr>
          <p:cNvSpPr txBox="1"/>
          <p:nvPr/>
        </p:nvSpPr>
        <p:spPr>
          <a:xfrm>
            <a:off x="3877733" y="25712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solidFill>
                  <a:srgbClr val="202124"/>
                </a:solidFill>
                <a:effectLst/>
                <a:latin typeface="DX방탄고딕" panose="02020600000000000000" pitchFamily="18" charset="-127"/>
                <a:ea typeface="DX방탄고딕" panose="02020600000000000000" pitchFamily="18" charset="-127"/>
              </a:rPr>
              <a:t>Which one is better?</a:t>
            </a:r>
            <a:endParaRPr lang="ko-KR" altLang="en-US" sz="320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93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367151-0A9F-4AF4-AF97-41111BB09CCB}"/>
              </a:ext>
            </a:extLst>
          </p:cNvPr>
          <p:cNvSpPr/>
          <p:nvPr/>
        </p:nvSpPr>
        <p:spPr>
          <a:xfrm>
            <a:off x="378636" y="514150"/>
            <a:ext cx="4175435" cy="615403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프로젝트 주제 선정 계기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F07B53-0B51-4457-9653-13A9BA17198A}"/>
              </a:ext>
            </a:extLst>
          </p:cNvPr>
          <p:cNvGrpSpPr/>
          <p:nvPr/>
        </p:nvGrpSpPr>
        <p:grpSpPr>
          <a:xfrm>
            <a:off x="415555" y="2582333"/>
            <a:ext cx="2904065" cy="2413000"/>
            <a:chOff x="3090333" y="2159193"/>
            <a:chExt cx="5896553" cy="5119375"/>
          </a:xfrm>
        </p:grpSpPr>
        <p:pic>
          <p:nvPicPr>
            <p:cNvPr id="1026" name="Picture 2" descr="Colorize Black and White Photos">
              <a:extLst>
                <a:ext uri="{FF2B5EF4-FFF2-40B4-BE49-F238E27FC236}">
                  <a16:creationId xmlns:a16="http://schemas.microsoft.com/office/drawing/2014/main" id="{8CEFC775-4003-450B-9265-19DDAE6F1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159193"/>
              <a:ext cx="2878666" cy="2878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olouriseSG">
              <a:extLst>
                <a:ext uri="{FF2B5EF4-FFF2-40B4-BE49-F238E27FC236}">
                  <a16:creationId xmlns:a16="http://schemas.microsoft.com/office/drawing/2014/main" id="{33AA3B4C-75F1-4797-82DC-D5D6F631F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6705" y="2159193"/>
              <a:ext cx="3099231" cy="2878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New: Download a Comparison of Your Original and Colorized Photos -  MyHeritage Blog">
              <a:extLst>
                <a:ext uri="{FF2B5EF4-FFF2-40B4-BE49-F238E27FC236}">
                  <a16:creationId xmlns:a16="http://schemas.microsoft.com/office/drawing/2014/main" id="{43AED980-2CE0-4C59-B082-1AF163BF9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333" y="5037859"/>
              <a:ext cx="3481917" cy="2240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This tool will instantly colorize your black-and-white photos - The Verge">
              <a:extLst>
                <a:ext uri="{FF2B5EF4-FFF2-40B4-BE49-F238E27FC236}">
                  <a16:creationId xmlns:a16="http://schemas.microsoft.com/office/drawing/2014/main" id="{976A8CCE-D132-4190-8FCD-6459B99B2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031" y="5037859"/>
              <a:ext cx="2426855" cy="2240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F03312-F194-4B61-AD01-CB4F5B42C5FB}"/>
              </a:ext>
            </a:extLst>
          </p:cNvPr>
          <p:cNvSpPr/>
          <p:nvPr/>
        </p:nvSpPr>
        <p:spPr>
          <a:xfrm>
            <a:off x="3422230" y="1679659"/>
            <a:ext cx="8725399" cy="4762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1960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년대 이전에 촬영한 사진이나 영상들 대부분은 흑백이다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흑백은 색 정보가 없어 당시의 정황이나 생동감을 모두 담지는 못하는 한계가 있다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u="none" strike="noStrike" baseline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그동안</a:t>
            </a: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컬러로 복원하기 위해서는 전문가의 복잡한 수작업이 필요했다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기술은 다양한 사진의 색채를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학습시킴으로 </a:t>
            </a:r>
            <a:endParaRPr lang="en-US" altLang="ko-KR" b="0" i="0" u="none" strike="noStrike" baseline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흑백데이터를 인간의 수작업 없이 자동으로 컬러화 하는 것을 가능하게 한다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우리가 한번쯤은 궁금해하고 기다렸을 흑백의 자동 컬러변환</a:t>
            </a: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ko-KR" altLang="en-US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주제가 흥미로워 선정하게 되었다</a:t>
            </a: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 쉽게 인공지능을 경험하도록</a:t>
            </a:r>
            <a:endParaRPr lang="en-US" altLang="ko-KR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프로세싱을 위한 </a:t>
            </a: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penCV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이용하고 </a:t>
            </a:r>
            <a:endParaRPr lang="en-US" altLang="ko-KR" b="0" i="0" u="none" strike="noStrike" baseline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딥러닝 모델을 통해 이미지 및 영상을 컬러로 구현하도록 할 것이다</a:t>
            </a: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b="0" i="0" u="none" strike="noStrike" baseline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03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35A271-DEDA-4025-8EBB-F9790AD9AB9A}"/>
              </a:ext>
            </a:extLst>
          </p:cNvPr>
          <p:cNvSpPr/>
          <p:nvPr/>
        </p:nvSpPr>
        <p:spPr>
          <a:xfrm>
            <a:off x="4294095" y="2124635"/>
            <a:ext cx="6149788" cy="5818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  <a:hlinkClick r:id="rId2"/>
              </a:rPr>
              <a:t>https://pixabay.com/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직접 촬영한 사진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79E259-09B4-4206-A18C-60733DAD41F7}"/>
              </a:ext>
            </a:extLst>
          </p:cNvPr>
          <p:cNvSpPr/>
          <p:nvPr/>
        </p:nvSpPr>
        <p:spPr>
          <a:xfrm>
            <a:off x="378636" y="514150"/>
            <a:ext cx="3942352" cy="668194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프로젝트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F7D2EF-99CD-4824-AE86-AD54A0F78991}"/>
              </a:ext>
            </a:extLst>
          </p:cNvPr>
          <p:cNvSpPr/>
          <p:nvPr/>
        </p:nvSpPr>
        <p:spPr>
          <a:xfrm>
            <a:off x="4294094" y="3274784"/>
            <a:ext cx="6149788" cy="86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https://github.com/kairess/colorizer </a:t>
            </a: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https://github.com/demul/auto_colorization_project</a:t>
            </a:r>
            <a:endParaRPr lang="en-US" altLang="ko-KR" sz="1800" b="0" i="0" u="none" strike="noStrike" baseline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800" b="0" i="0" u="none" strike="noStrike" baseline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논문자료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B72E9-24E5-4ADB-91D7-CC7E8FD7C713}"/>
              </a:ext>
            </a:extLst>
          </p:cNvPr>
          <p:cNvSpPr txBox="1"/>
          <p:nvPr/>
        </p:nvSpPr>
        <p:spPr>
          <a:xfrm>
            <a:off x="1694331" y="215396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  <a:cs typeface="Dubai Medium" panose="020B0603030403030204" pitchFamily="34" charset="-78"/>
              </a:rPr>
              <a:t>※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  <a:cs typeface="Dubai Medium" panose="020B0603030403030204" pitchFamily="34" charset="-78"/>
              </a:rPr>
              <a:t>데이터 출처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  <a:cs typeface="Dubai Medium" panose="020B0603030403030204" pitchFamily="34" charset="-78"/>
              </a:rPr>
              <a:t>: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DX방탄고딕" panose="02020600000000000000" pitchFamily="18" charset="-127"/>
              <a:ea typeface="DX방탄고딕" panose="02020600000000000000" pitchFamily="18" charset="-127"/>
              <a:cs typeface="Dubai Medium" panose="020B0603030403030204" pitchFamily="34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E94C1-CF68-4C45-B720-9033990827F5}"/>
              </a:ext>
            </a:extLst>
          </p:cNvPr>
          <p:cNvSpPr txBox="1"/>
          <p:nvPr/>
        </p:nvSpPr>
        <p:spPr>
          <a:xfrm>
            <a:off x="1272988" y="34290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  <a:cs typeface="Dubai Medium" panose="020B0603030403030204" pitchFamily="34" charset="-78"/>
              </a:rPr>
              <a:t>※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  <a:cs typeface="Dubai Medium" panose="020B0603030403030204" pitchFamily="34" charset="-78"/>
              </a:rPr>
              <a:t>알고리즘 출처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  <a:cs typeface="Dubai Medium" panose="020B0603030403030204" pitchFamily="34" charset="-78"/>
              </a:rPr>
              <a:t>: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DX방탄고딕" panose="02020600000000000000" pitchFamily="18" charset="-127"/>
              <a:ea typeface="DX방탄고딕" panose="02020600000000000000" pitchFamily="18" charset="-127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93231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367151-0A9F-4AF4-AF97-41111BB09CCB}"/>
              </a:ext>
            </a:extLst>
          </p:cNvPr>
          <p:cNvSpPr/>
          <p:nvPr/>
        </p:nvSpPr>
        <p:spPr>
          <a:xfrm>
            <a:off x="378636" y="514150"/>
            <a:ext cx="3243105" cy="70505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5E1D2-A031-45BF-AFAD-CD0F6A74B19A}"/>
              </a:ext>
            </a:extLst>
          </p:cNvPr>
          <p:cNvSpPr txBox="1"/>
          <p:nvPr/>
        </p:nvSpPr>
        <p:spPr>
          <a:xfrm>
            <a:off x="959098" y="1455118"/>
            <a:ext cx="10854267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20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 </a:t>
            </a:r>
            <a:r>
              <a:rPr lang="ko-KR" altLang="en-US" sz="2400" dirty="0">
                <a:solidFill>
                  <a:srgbClr val="20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모델이 이미지 데이터를 어떻게 인식하고 예측하여 원하는 결과를 도출하는지 원리에 대해  이해할 수 있다</a:t>
            </a:r>
            <a:r>
              <a:rPr lang="en-US" altLang="ko-KR" sz="2400" dirty="0">
                <a:solidFill>
                  <a:srgbClr val="20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5F08D2D-B4A8-4267-8132-4202018349D0}"/>
              </a:ext>
            </a:extLst>
          </p:cNvPr>
          <p:cNvSpPr/>
          <p:nvPr/>
        </p:nvSpPr>
        <p:spPr>
          <a:xfrm rot="5400000">
            <a:off x="360706" y="1741989"/>
            <a:ext cx="519953" cy="484094"/>
          </a:xfrm>
          <a:prstGeom prst="triangl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E007F-12FA-414D-967F-AB13431F0CC7}"/>
              </a:ext>
            </a:extLst>
          </p:cNvPr>
          <p:cNvSpPr txBox="1"/>
          <p:nvPr/>
        </p:nvSpPr>
        <p:spPr>
          <a:xfrm>
            <a:off x="959098" y="3036584"/>
            <a:ext cx="81849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RGB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모드로 변환하는 이미지 채색과정을 이해한다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77C1E5-EB8F-48AF-94B6-8FDC40184445}"/>
              </a:ext>
            </a:extLst>
          </p:cNvPr>
          <p:cNvSpPr txBox="1"/>
          <p:nvPr/>
        </p:nvSpPr>
        <p:spPr>
          <a:xfrm>
            <a:off x="959098" y="3847070"/>
            <a:ext cx="10049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옛 모습들을 컬러로 복원함으로써 신세대에게는 흥미와 새로운 가치를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기성세대에게는 추억을 전달할 수 있다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F485694A-CA61-486B-8E9B-66274DA4FE2F}"/>
              </a:ext>
            </a:extLst>
          </p:cNvPr>
          <p:cNvSpPr/>
          <p:nvPr/>
        </p:nvSpPr>
        <p:spPr>
          <a:xfrm rot="5400000">
            <a:off x="360706" y="2947743"/>
            <a:ext cx="519953" cy="484094"/>
          </a:xfrm>
          <a:prstGeom prst="triangl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4763BB-DB77-4F36-9DBE-8466017BCDFA}"/>
              </a:ext>
            </a:extLst>
          </p:cNvPr>
          <p:cNvSpPr txBox="1"/>
          <p:nvPr/>
        </p:nvSpPr>
        <p:spPr>
          <a:xfrm>
            <a:off x="959098" y="5026888"/>
            <a:ext cx="156075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방대한 이미지데이터 학습을 바탕으로 인공지능이 적절한 색상을 선정해 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아름다운 컬러작품을 구현할 수 있다는 점에서 가치를 느낄 수 있고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 시도해볼 수 있는 의미 있는 작업이다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558C84AF-8838-4337-B9AF-691AF0B4F774}"/>
              </a:ext>
            </a:extLst>
          </p:cNvPr>
          <p:cNvSpPr/>
          <p:nvPr/>
        </p:nvSpPr>
        <p:spPr>
          <a:xfrm rot="5400000">
            <a:off x="360706" y="4006674"/>
            <a:ext cx="519953" cy="484094"/>
          </a:xfrm>
          <a:prstGeom prst="triangl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B1B3A71A-BEBD-4CFC-8833-44266D8527D4}"/>
              </a:ext>
            </a:extLst>
          </p:cNvPr>
          <p:cNvSpPr/>
          <p:nvPr/>
        </p:nvSpPr>
        <p:spPr>
          <a:xfrm rot="5400000">
            <a:off x="360706" y="5183602"/>
            <a:ext cx="519953" cy="484094"/>
          </a:xfrm>
          <a:prstGeom prst="triangl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3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35A271-DEDA-4025-8EBB-F9790AD9AB9A}"/>
              </a:ext>
            </a:extLst>
          </p:cNvPr>
          <p:cNvSpPr/>
          <p:nvPr/>
        </p:nvSpPr>
        <p:spPr>
          <a:xfrm>
            <a:off x="5746501" y="1716418"/>
            <a:ext cx="698997" cy="565388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B6B43-8298-4917-AB9C-5432C94F60FE}"/>
              </a:ext>
            </a:extLst>
          </p:cNvPr>
          <p:cNvSpPr txBox="1"/>
          <p:nvPr/>
        </p:nvSpPr>
        <p:spPr>
          <a:xfrm>
            <a:off x="2806157" y="2919726"/>
            <a:ext cx="7035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+mn-cs"/>
              </a:rPr>
              <a:t>CNN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+mn-cs"/>
              </a:rPr>
              <a:t>합성곱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+mn-cs"/>
              </a:rPr>
              <a:t> 신경망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+mn-cs"/>
              </a:rPr>
              <a:t>)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+mn-cs"/>
              </a:rPr>
              <a:t>이란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+mn-cs"/>
              </a:rPr>
              <a:t>?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DX방탄고딕" panose="02020600000000000000" pitchFamily="18" charset="-127"/>
              <a:ea typeface="DX방탄고딕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15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4728" y="276642"/>
            <a:ext cx="8640960" cy="48005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4728" y="276642"/>
            <a:ext cx="612066" cy="480052"/>
            <a:chOff x="251520" y="188640"/>
            <a:chExt cx="612066" cy="480052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575554" y="320655"/>
              <a:ext cx="360042" cy="216023"/>
            </a:xfrm>
            <a:prstGeom prst="triangl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188640"/>
              <a:ext cx="504056" cy="480052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1990" y="3166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01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7240" y="332002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CNN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합성곱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신경망이란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?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7" name="내용 개체 틀 4">
            <a:extLst>
              <a:ext uri="{FF2B5EF4-FFF2-40B4-BE49-F238E27FC236}">
                <a16:creationId xmlns:a16="http://schemas.microsoft.com/office/drawing/2014/main" id="{28CEED4E-07E1-4649-BC55-10CF82258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87" y="2441312"/>
            <a:ext cx="8418988" cy="2389686"/>
          </a:xfr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16F528E-AD11-4E91-9F45-5F9BBA4341D7}"/>
              </a:ext>
            </a:extLst>
          </p:cNvPr>
          <p:cNvSpPr/>
          <p:nvPr/>
        </p:nvSpPr>
        <p:spPr>
          <a:xfrm>
            <a:off x="171990" y="915994"/>
            <a:ext cx="11732645" cy="1214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▶</a:t>
            </a:r>
            <a:r>
              <a:rPr kumimoji="0" lang="ko-KR" altLang="ko-KR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합성곱</a:t>
            </a:r>
            <a:r>
              <a:rPr kumimoji="0" lang="ko-KR" altLang="ko-KR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 신경망</a:t>
            </a:r>
            <a:r>
              <a:rPr kumimoji="0" lang="en-US" altLang="ko-KR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(CNN: Convolutional Neural Network)</a:t>
            </a: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	</a:t>
            </a:r>
            <a:r>
              <a:rPr kumimoji="0" lang="ko-KR" altLang="ko-KR" sz="1800" b="1" i="0" u="sng" strike="noStrike" kern="1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시각적 이미지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분석에 가장 일반적으로 사용되는 인공신경망의 한 종류로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	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입력 이미지로부터 특징을 추출하여 입력 이미지가 어떤 이미지인지 클래스를 분류함</a:t>
            </a:r>
            <a:endParaRPr kumimoji="0" lang="ko-KR" altLang="ko-KR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154807-5E33-4EDB-B01E-9F99E3FEE572}"/>
              </a:ext>
            </a:extLst>
          </p:cNvPr>
          <p:cNvSpPr/>
          <p:nvPr/>
        </p:nvSpPr>
        <p:spPr>
          <a:xfrm>
            <a:off x="999157" y="5086950"/>
            <a:ext cx="10519553" cy="1281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ANN</a:t>
            </a:r>
            <a:r>
              <a:rPr kumimoji="0" lang="ko-KR" altLang="ko-KR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과 같은 일반 신경망의 경우</a:t>
            </a:r>
            <a:r>
              <a:rPr kumimoji="0" lang="en-US" altLang="ko-KR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ko-KR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이미지 전체를 하나의 데이터로 입력하기 때문에 이미지의 특성을 찾지 못하고 이미지의 위치가 약간 변경되거나 왜곡된 경우 올바른 성능을 기대할 수 없음</a:t>
            </a:r>
            <a:r>
              <a:rPr kumimoji="0" lang="en-US" altLang="ko-KR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ko-KR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500" b="0" i="0" u="none" strike="noStrike" kern="1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데이터의 형상이 무시됨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ko-KR" sz="15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합성곱</a:t>
            </a:r>
            <a:r>
              <a:rPr kumimoji="0" lang="ko-KR" altLang="ko-KR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신경망은 이미지를 하나의 데이터가 아닌</a:t>
            </a:r>
            <a:r>
              <a:rPr kumimoji="0" lang="en-US" altLang="ko-KR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ko-KR" sz="1500" b="0" i="0" u="none" strike="noStrike" kern="1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여러 개로 분할하여 처리함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ko-KR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이미지가 왜곡되더라도 </a:t>
            </a:r>
            <a:r>
              <a:rPr kumimoji="0" lang="ko-KR" altLang="ko-KR" sz="1500" b="0" i="0" u="none" strike="noStrike" kern="1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이미지의 부분적 특성을 추출할 수 있어 </a:t>
            </a:r>
            <a:r>
              <a:rPr kumimoji="0" lang="ko-KR" altLang="ko-KR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올바른 성능을 낼 수 있음</a:t>
            </a:r>
          </a:p>
        </p:txBody>
      </p:sp>
    </p:spTree>
    <p:extLst>
      <p:ext uri="{BB962C8B-B14F-4D97-AF65-F5344CB8AC3E}">
        <p14:creationId xmlns:p14="http://schemas.microsoft.com/office/powerpoint/2010/main" val="1895568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4728" y="276642"/>
            <a:ext cx="8640960" cy="48005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4728" y="276642"/>
            <a:ext cx="612066" cy="480052"/>
            <a:chOff x="251520" y="188640"/>
            <a:chExt cx="612066" cy="480052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575554" y="320655"/>
              <a:ext cx="360042" cy="216023"/>
            </a:xfrm>
            <a:prstGeom prst="triangl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188640"/>
              <a:ext cx="504056" cy="480052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1990" y="3166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01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7240" y="332002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CNN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합성곱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신경망의 구조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D991B1-B153-412A-B626-D4B1302E4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96" y="2241928"/>
            <a:ext cx="8327896" cy="151353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F43198B-A7CF-4563-B8EE-54F87748F7F0}"/>
              </a:ext>
            </a:extLst>
          </p:cNvPr>
          <p:cNvGrpSpPr/>
          <p:nvPr/>
        </p:nvGrpSpPr>
        <p:grpSpPr>
          <a:xfrm>
            <a:off x="1747596" y="4797792"/>
            <a:ext cx="8696805" cy="1547231"/>
            <a:chOff x="1846036" y="3966553"/>
            <a:chExt cx="8696805" cy="15472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DC7DDB-C632-43C9-81BE-23D3B0BFD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245"/>
            <a:stretch/>
          </p:blipFill>
          <p:spPr>
            <a:xfrm>
              <a:off x="1846036" y="3966553"/>
              <a:ext cx="1040599" cy="1513535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E84C68F-ABE6-4B8C-9FF4-956C3E5B5AB8}"/>
                </a:ext>
              </a:extLst>
            </p:cNvPr>
            <p:cNvSpPr/>
            <p:nvPr/>
          </p:nvSpPr>
          <p:spPr>
            <a:xfrm>
              <a:off x="2886635" y="4098612"/>
              <a:ext cx="367553" cy="124941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CONV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6C2F858-71CD-409C-914D-8CD6B8D702E4}"/>
                </a:ext>
              </a:extLst>
            </p:cNvPr>
            <p:cNvSpPr/>
            <p:nvPr/>
          </p:nvSpPr>
          <p:spPr>
            <a:xfrm>
              <a:off x="3388658" y="4098612"/>
              <a:ext cx="367553" cy="1249416"/>
            </a:xfrm>
            <a:prstGeom prst="roundRect">
              <a:avLst/>
            </a:prstGeom>
            <a:ln w="19050">
              <a:solidFill>
                <a:srgbClr val="CDCBC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ReLU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05DCFF3-9D48-4656-89BF-E3A7D29BC5B6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3254188" y="4723320"/>
              <a:ext cx="1344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4FCC7B2-DC73-4B0F-8440-E7CC012D7789}"/>
                </a:ext>
              </a:extLst>
            </p:cNvPr>
            <p:cNvSpPr/>
            <p:nvPr/>
          </p:nvSpPr>
          <p:spPr>
            <a:xfrm>
              <a:off x="3890681" y="4115461"/>
              <a:ext cx="367553" cy="124941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6CFF637-78A9-4A92-9CB0-D23D64EE751A}"/>
                </a:ext>
              </a:extLst>
            </p:cNvPr>
            <p:cNvCxnSpPr>
              <a:cxnSpLocks/>
            </p:cNvCxnSpPr>
            <p:nvPr/>
          </p:nvCxnSpPr>
          <p:spPr>
            <a:xfrm>
              <a:off x="3756211" y="4723320"/>
              <a:ext cx="1344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66426ED-13CD-4732-9FCC-5D761E0BE89E}"/>
                </a:ext>
              </a:extLst>
            </p:cNvPr>
            <p:cNvSpPr/>
            <p:nvPr/>
          </p:nvSpPr>
          <p:spPr>
            <a:xfrm>
              <a:off x="4625787" y="4115461"/>
              <a:ext cx="367553" cy="124941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4CBBFD8-322C-43A8-9FB2-EFA5A60C0EBE}"/>
                </a:ext>
              </a:extLst>
            </p:cNvPr>
            <p:cNvSpPr/>
            <p:nvPr/>
          </p:nvSpPr>
          <p:spPr>
            <a:xfrm>
              <a:off x="5127810" y="4115461"/>
              <a:ext cx="367553" cy="1249416"/>
            </a:xfrm>
            <a:prstGeom prst="roundRect">
              <a:avLst/>
            </a:prstGeom>
            <a:ln w="19050">
              <a:solidFill>
                <a:srgbClr val="CDCBC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7D63353-92B8-4B9E-BE62-6C49C4DA9AC6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4993340" y="4740169"/>
              <a:ext cx="1344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AC74C8F-6FA5-4890-9FE0-76A3478A93DA}"/>
                </a:ext>
              </a:extLst>
            </p:cNvPr>
            <p:cNvSpPr/>
            <p:nvPr/>
          </p:nvSpPr>
          <p:spPr>
            <a:xfrm>
              <a:off x="5629833" y="4132310"/>
              <a:ext cx="367553" cy="124941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A72BF2B-1E80-4727-820A-C40A32DA8F52}"/>
                </a:ext>
              </a:extLst>
            </p:cNvPr>
            <p:cNvCxnSpPr>
              <a:cxnSpLocks/>
            </p:cNvCxnSpPr>
            <p:nvPr/>
          </p:nvCxnSpPr>
          <p:spPr>
            <a:xfrm>
              <a:off x="5495363" y="4740169"/>
              <a:ext cx="1344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043D911-8A2A-4783-81C0-4A5565621AC3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4258234" y="4740169"/>
              <a:ext cx="367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79E7782-B6D1-4C98-BDEF-9E1560901F00}"/>
                </a:ext>
              </a:extLst>
            </p:cNvPr>
            <p:cNvSpPr/>
            <p:nvPr/>
          </p:nvSpPr>
          <p:spPr>
            <a:xfrm>
              <a:off x="6364942" y="4132310"/>
              <a:ext cx="367553" cy="124941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724C20B-7907-4E6C-A9A7-8DA6F669E4FF}"/>
                </a:ext>
              </a:extLst>
            </p:cNvPr>
            <p:cNvSpPr/>
            <p:nvPr/>
          </p:nvSpPr>
          <p:spPr>
            <a:xfrm>
              <a:off x="6866965" y="4132310"/>
              <a:ext cx="367553" cy="1249416"/>
            </a:xfrm>
            <a:prstGeom prst="roundRect">
              <a:avLst/>
            </a:prstGeom>
            <a:ln w="19050">
              <a:solidFill>
                <a:srgbClr val="CDCBC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4F8628A-4BBF-4763-88C5-F3D7785522D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6732495" y="4757018"/>
              <a:ext cx="1344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8698AB3-CB2A-487A-907C-D95481390E80}"/>
                </a:ext>
              </a:extLst>
            </p:cNvPr>
            <p:cNvCxnSpPr>
              <a:cxnSpLocks/>
            </p:cNvCxnSpPr>
            <p:nvPr/>
          </p:nvCxnSpPr>
          <p:spPr>
            <a:xfrm>
              <a:off x="7234518" y="4757017"/>
              <a:ext cx="367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126B4ACB-1C1F-4A22-9D36-8581B9E0C7A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386" y="4740169"/>
              <a:ext cx="367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88B7FD0-37BE-404B-836F-CF18F147A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55"/>
            <a:stretch/>
          </p:blipFill>
          <p:spPr>
            <a:xfrm>
              <a:off x="7602071" y="4000249"/>
              <a:ext cx="2940770" cy="1513535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19CD334-2EAE-4B32-9A42-723BB5D90254}"/>
              </a:ext>
            </a:extLst>
          </p:cNvPr>
          <p:cNvSpPr/>
          <p:nvPr/>
        </p:nvSpPr>
        <p:spPr>
          <a:xfrm>
            <a:off x="638783" y="1134411"/>
            <a:ext cx="11681961" cy="81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1)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기존의 신경망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(Artificial Neural Network)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의 구조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: </a:t>
            </a: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 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인접하는 계층의 모든 뉴런이 결합된 완전연결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(fully-connected)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로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Affine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계층으로 구성됨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674170-9468-498E-AF3C-B91C337487CF}"/>
              </a:ext>
            </a:extLst>
          </p:cNvPr>
          <p:cNvSpPr/>
          <p:nvPr/>
        </p:nvSpPr>
        <p:spPr>
          <a:xfrm>
            <a:off x="777240" y="3864221"/>
            <a:ext cx="1190547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2)</a:t>
            </a:r>
            <a:r>
              <a:rPr kumimoji="0" lang="ko-KR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합성곱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 신경망의 구조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방탄고딕" panose="02020600000000000000" pitchFamily="18" charset="-127"/>
                <a:ea typeface="DX방탄고딕" panose="02020600000000000000" pitchFamily="18" charset="-127"/>
                <a:cs typeface="Times New Roman" panose="02020603050405020304" pitchFamily="18" charset="0"/>
              </a:rPr>
              <a:t>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 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신경망 구조에서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합성곱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계층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(Convolutional layer)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과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풀링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계층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(Pooling Layer)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이 추가됨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8370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496</Words>
  <Application>Microsoft Office PowerPoint</Application>
  <PresentationFormat>와이드스크린</PresentationFormat>
  <Paragraphs>76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DX방탄고딕</vt:lpstr>
      <vt:lpstr>맑은 고딕</vt:lpstr>
      <vt:lpstr>Arial</vt:lpstr>
      <vt:lpstr>NanumBarunGothic</vt:lpstr>
      <vt:lpstr>휴먼모음T</vt:lpstr>
      <vt:lpstr>Wingdings</vt:lpstr>
      <vt:lpstr>나눔바른고딕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Daun</dc:creator>
  <cp:lastModifiedBy>Daun</cp:lastModifiedBy>
  <cp:revision>23</cp:revision>
  <dcterms:created xsi:type="dcterms:W3CDTF">2020-12-03T15:57:15Z</dcterms:created>
  <dcterms:modified xsi:type="dcterms:W3CDTF">2020-12-07T02:38:15Z</dcterms:modified>
</cp:coreProperties>
</file>